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5" d="100"/>
          <a:sy n="45" d="100"/>
        </p:scale>
        <p:origin x="17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Tewodros Hagos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 June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from last section with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read_csv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column on each site with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saperately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for loop to assign numbers to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list the failed landing outcomes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list of outcomes with Class assigned as '0' or '1' for failure or success, respectively and export to CSV file.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dummy variables to categorical columns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53395" cy="395627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1600" dirty="0"/>
              <a:t>The SQL queries performed on the data set were used to:</a:t>
            </a:r>
          </a:p>
          <a:p>
            <a:pPr marL="0" indent="0">
              <a:buNone/>
            </a:pPr>
            <a:r>
              <a:rPr lang="en-GB" sz="1600" dirty="0"/>
              <a:t>1. Display the names of the unique launch sites in the space mission</a:t>
            </a:r>
          </a:p>
          <a:p>
            <a:pPr marL="0" indent="0">
              <a:buNone/>
            </a:pPr>
            <a:r>
              <a:rPr lang="en-GB" sz="1600" dirty="0"/>
              <a:t>2. Display 5 records where launch sites begin with the string ‘CCA’</a:t>
            </a:r>
          </a:p>
          <a:p>
            <a:pPr marL="0" indent="0">
              <a:buNone/>
            </a:pPr>
            <a:r>
              <a:rPr lang="en-GB" sz="1600" dirty="0"/>
              <a:t>3. Display the total payload mass carried by boosters launched by NASA (CRS)</a:t>
            </a:r>
          </a:p>
          <a:p>
            <a:pPr marL="0" indent="0">
              <a:buNone/>
            </a:pPr>
            <a:r>
              <a:rPr lang="en-GB" sz="1600" dirty="0"/>
              <a:t>4. Display the average payload mass carried by booster version F9 v1.1</a:t>
            </a:r>
          </a:p>
          <a:p>
            <a:pPr marL="0" indent="0">
              <a:buNone/>
            </a:pPr>
            <a:r>
              <a:rPr lang="en-GB" sz="1600" dirty="0"/>
              <a:t>5. List the date when the first successful landing outcome on a ground pad was achieved</a:t>
            </a:r>
          </a:p>
          <a:p>
            <a:pPr marL="0" indent="0">
              <a:buNone/>
            </a:pPr>
            <a:r>
              <a:rPr lang="en-GB" sz="1600" dirty="0"/>
              <a:t>6. List the names of the boosters which had success on a drone ship and a payload mass between 4000 and 6000 kg</a:t>
            </a:r>
          </a:p>
          <a:p>
            <a:pPr marL="0" indent="0">
              <a:buNone/>
            </a:pPr>
            <a:r>
              <a:rPr lang="en-GB" sz="1600" dirty="0"/>
              <a:t>7. List the total number of successful and failed mission outcomes</a:t>
            </a:r>
          </a:p>
          <a:p>
            <a:pPr marL="0" indent="0">
              <a:buNone/>
            </a:pPr>
            <a:r>
              <a:rPr lang="en-GB" sz="1600" dirty="0"/>
              <a:t>8. List the names of the booster versions which have carried the maximum payload mass</a:t>
            </a:r>
          </a:p>
          <a:p>
            <a:pPr marL="0" indent="0">
              <a:buNone/>
            </a:pPr>
            <a:r>
              <a:rPr lang="en-GB" sz="1600" dirty="0"/>
              <a:t>9. List the failed landing outcomes on drone ships, their booster versions, and launch site names for 2015</a:t>
            </a:r>
          </a:p>
          <a:p>
            <a:pPr marL="0" indent="0">
              <a:buNone/>
            </a:pPr>
            <a:r>
              <a:rPr lang="en-GB" sz="1600" dirty="0"/>
              <a:t>10. Rank the count of landing outcomes (such as Failure (drone ship) or Success (ground pad)) between the date 2010-06-04 and 2017-03-20, in descending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Mark all launch sites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Initialise the map using a Folium Map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each launch site on the launch map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Mark the success/failed launches for each site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many launches have the same coordinates, it makes sense to cluster them together.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Before clustering them, assign a marker colour of successful (class = 1) as green, and failed (class = 0) as 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put the launches into clusters, for each launch, add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an icon as a text label, assigning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icon_color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marker_colour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determined previously.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Calculate the distances between a launch site to its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explore the proximities of launch sites, calculations of distances between points can be made using the Lat and Long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marking a point using the Lat and Long values, create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show the distance.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display the distance line between two points, draw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add this to the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Pie chart 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px.pie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 showing the total successful launches per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makes it clear to see which sites are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could also be filtered (using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dcc.Dropdown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object) to see the success/failure ratio for an individual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Scatter graph 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px.scatter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 to show the correlation between outcome (success or not) and payload mass (kg)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could be filtered (using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object) by ranges of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Model Development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and a dictionary of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the object to the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training data set to train the 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Model Evaluation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output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and examine the Confusion Matrix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Finding the Best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Review the accuracy scores for all chosen algorithms and record the highest one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11131135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kept increasing since year 2013.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at ES-L1, GEO, HEO &amp; SSO with a 100% success rate for rocket launching.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scatter point chart, you will find that the VAFB-SLC launch site has no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 for heavy payload mass 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compared with the other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best model in terms of prediction accuracy in this dataset 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977656"/>
            <a:ext cx="9160798" cy="404791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of classification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0499275" cy="292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background: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Statement: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the first stage will land successfully as well as the cost of a launch in order to bid against SpaceX for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cleaning, e.g., replacing null value with mean or median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 comparison : Linear Regression, Decision Tress, K-Nearest Neighbors (KNN),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sets were collected through below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2">
            <a:extLst>
              <a:ext uri="{FF2B5EF4-FFF2-40B4-BE49-F238E27FC236}">
                <a16:creationId xmlns:a16="http://schemas.microsoft.com/office/drawing/2014/main" id="{AA35A4E3-8DEC-3F04-E244-866BB42A6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87" y="3807350"/>
            <a:ext cx="6302828" cy="21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rocket launch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SpaceX launch data with a GET request and turning the JSON into a Pandas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functions created for using the API to extract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Construct dataset from data obtained from API and GET functions into a pandas dictionary with updating columns and rows.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Replace null values with mean and export to CSV file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圖片 6">
            <a:extLst>
              <a:ext uri="{FF2B5EF4-FFF2-40B4-BE49-F238E27FC236}">
                <a16:creationId xmlns:a16="http://schemas.microsoft.com/office/drawing/2014/main" id="{FD7A2F6C-3989-AB16-ECFF-D0B7F221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43" y="1087699"/>
            <a:ext cx="4387282" cy="3055170"/>
          </a:xfrm>
          <a:prstGeom prst="rect">
            <a:avLst/>
          </a:prstGeom>
        </p:spPr>
      </p:pic>
      <p:pic>
        <p:nvPicPr>
          <p:cNvPr id="7" name="圖片 8">
            <a:extLst>
              <a:ext uri="{FF2B5EF4-FFF2-40B4-BE49-F238E27FC236}">
                <a16:creationId xmlns:a16="http://schemas.microsoft.com/office/drawing/2014/main" id="{93483C1E-3C39-C9EA-30B6-DE2F64F4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43" y="4142869"/>
            <a:ext cx="4441565" cy="20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987851" cy="479989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HTML page HTTP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column name by iterate through each &lt;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&gt; element from HTML table header.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Fill launch dictionary with launch records extracted from table rows with for loop to append into.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launch_dict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parsed launch values now added and export to CSV file.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5" name="圖片 7">
            <a:extLst>
              <a:ext uri="{FF2B5EF4-FFF2-40B4-BE49-F238E27FC236}">
                <a16:creationId xmlns:a16="http://schemas.microsoft.com/office/drawing/2014/main" id="{A307097B-626C-0C9F-7601-A2D6396E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10261" y="2066951"/>
            <a:ext cx="6281739" cy="312697"/>
          </a:xfrm>
          <a:prstGeom prst="rect">
            <a:avLst/>
          </a:prstGeom>
        </p:spPr>
      </p:pic>
      <p:pic>
        <p:nvPicPr>
          <p:cNvPr id="7" name="圖片 9">
            <a:extLst>
              <a:ext uri="{FF2B5EF4-FFF2-40B4-BE49-F238E27FC236}">
                <a16:creationId xmlns:a16="http://schemas.microsoft.com/office/drawing/2014/main" id="{B76B1D5A-EC72-BACF-2621-9B5ADE7C2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686" y="2437645"/>
            <a:ext cx="6287314" cy="1458080"/>
          </a:xfrm>
          <a:prstGeom prst="rect">
            <a:avLst/>
          </a:prstGeom>
        </p:spPr>
      </p:pic>
      <p:pic>
        <p:nvPicPr>
          <p:cNvPr id="8" name="圖片 12">
            <a:extLst>
              <a:ext uri="{FF2B5EF4-FFF2-40B4-BE49-F238E27FC236}">
                <a16:creationId xmlns:a16="http://schemas.microsoft.com/office/drawing/2014/main" id="{E6B42231-265B-1634-70E2-AC887DA7F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687" y="4103630"/>
            <a:ext cx="6287314" cy="14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2037</Words>
  <Application>Microsoft Office PowerPoint</Application>
  <PresentationFormat>Widescreen</PresentationFormat>
  <Paragraphs>289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ET533</cp:lastModifiedBy>
  <cp:revision>199</cp:revision>
  <dcterms:created xsi:type="dcterms:W3CDTF">2021-04-29T18:58:34Z</dcterms:created>
  <dcterms:modified xsi:type="dcterms:W3CDTF">2025-06-05T09:08:06Z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